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9" r:id="rId2"/>
    <p:sldId id="262" r:id="rId3"/>
    <p:sldId id="325" r:id="rId4"/>
    <p:sldId id="318" r:id="rId5"/>
    <p:sldId id="457" r:id="rId6"/>
    <p:sldId id="458" r:id="rId7"/>
    <p:sldId id="459" r:id="rId8"/>
    <p:sldId id="460" r:id="rId9"/>
    <p:sldId id="306" r:id="rId10"/>
    <p:sldId id="461" r:id="rId11"/>
    <p:sldId id="463" r:id="rId12"/>
    <p:sldId id="462" r:id="rId13"/>
    <p:sldId id="464" r:id="rId14"/>
    <p:sldId id="357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87" autoAdjust="0"/>
    <p:restoredTop sz="92593" autoAdjust="0"/>
  </p:normalViewPr>
  <p:slideViewPr>
    <p:cSldViewPr snapToGrid="0">
      <p:cViewPr varScale="1">
        <p:scale>
          <a:sx n="67" d="100"/>
          <a:sy n="67" d="100"/>
        </p:scale>
        <p:origin x="172" y="52"/>
      </p:cViewPr>
      <p:guideLst>
        <p:guide orient="horz" pos="22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94708"/>
            <a:ext cx="12204000" cy="471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Improving Empathetic Response Generation by</a:t>
            </a:r>
          </a:p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Recognizing Emotion Cause in Conversations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436211" y="5401537"/>
            <a:ext cx="361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EMNLP-2021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81494" y="5994748"/>
            <a:ext cx="562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Yidan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  and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Zicong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Dou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727" y="2592149"/>
            <a:ext cx="8822543" cy="227026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783116" y="5023597"/>
            <a:ext cx="7199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 </a:t>
            </a:r>
            <a:r>
              <a:rPr lang="en-US" altLang="zh-CN" sz="20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Code</a:t>
            </a:r>
            <a:r>
              <a:rPr lang="zh-CN" altLang="en-US" sz="20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CN" sz="2000" dirty="0"/>
              <a:t> 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https://github.com/Lionel-coder/EmpDialogue_RecEC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5974489"/>
            <a:ext cx="828000" cy="828000"/>
          </a:xfrm>
          <a:prstGeom prst="rect">
            <a:avLst/>
          </a:prstGeom>
        </p:spPr>
      </p:pic>
      <p:pic>
        <p:nvPicPr>
          <p:cNvPr id="25" name="Picture 8" descr="æ¥çæºå¾å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6" y="598356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æ¥çæºå¾å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52" y="6051173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æ¥çæºå¾å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1" y="5983567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5823" t="4483"/>
          <a:stretch>
            <a:fillRect/>
          </a:stretch>
        </p:blipFill>
        <p:spPr>
          <a:xfrm>
            <a:off x="2124439" y="1490980"/>
            <a:ext cx="7943122" cy="47646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086" t="1151"/>
          <a:stretch>
            <a:fillRect/>
          </a:stretch>
        </p:blipFill>
        <p:spPr>
          <a:xfrm>
            <a:off x="445106" y="1490980"/>
            <a:ext cx="11301788" cy="47072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70" y="1490979"/>
            <a:ext cx="6392077" cy="49678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13" y="1306286"/>
            <a:ext cx="11668174" cy="5281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55" y="1257489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Conclusion</a:t>
            </a:r>
            <a:br>
              <a:rPr lang="zh-CN" alt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99921" y="2155128"/>
            <a:ext cx="9563354" cy="27572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emotion reasoner predicts a context emotion label and locating the words in the dialogue context which are associated with the emotion cause. The response generator generates a response with the emotion label and the cause information. We devise a gated attention mechanism and explore both hard and soft gating strategies.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Thank you</a:t>
            </a:r>
            <a:r>
              <a:rPr lang="zh-CN" altLang="en-US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713534"/>
            <a:ext cx="285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420738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文本框 28"/>
          <p:cNvSpPr txBox="1"/>
          <p:nvPr/>
        </p:nvSpPr>
        <p:spPr>
          <a:xfrm>
            <a:off x="4854221" y="4181615"/>
            <a:ext cx="3150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Conclusion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200" y="1404173"/>
            <a:ext cx="6433261" cy="34505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00" y="4854741"/>
            <a:ext cx="6487430" cy="1790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6567" y="1513788"/>
            <a:ext cx="11555776" cy="4001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 An </a:t>
            </a:r>
            <a:r>
              <a:rPr lang="en-US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emotion reasoner 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is designed to recognize the context emotion of the speaker and the </a:t>
            </a:r>
            <a:r>
              <a:rPr lang="en-US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emotion cause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behind the emotion, providing deep emotional information for response generation. </a:t>
            </a:r>
            <a:endParaRPr lang="zh-CN" alt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zh-CN" alt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zh-CN" alt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• </a:t>
            </a:r>
            <a:r>
              <a:rPr lang="en-US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We devise a </a:t>
            </a:r>
            <a:r>
              <a:rPr lang="en-US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gated attention mechanism 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and explore both </a:t>
            </a:r>
            <a:r>
              <a:rPr lang="en-US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hard and soft gating strategies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, which allow the model to focus on emotion cause related words.</a:t>
            </a:r>
          </a:p>
          <a:p>
            <a:endParaRPr sz="2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 </a:t>
            </a:r>
            <a:r>
              <a:rPr lang="en-US" altLang="zh-CN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Experiments show that incorporating emotion cause information improves the performance of the model on both </a:t>
            </a:r>
            <a:r>
              <a:rPr lang="en-US" altLang="zh-CN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emotion recognition </a:t>
            </a:r>
            <a:r>
              <a:rPr lang="en-US" altLang="zh-CN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and </a:t>
            </a:r>
            <a:r>
              <a:rPr lang="en-US" altLang="zh-CN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response generation</a:t>
            </a:r>
            <a:r>
              <a:rPr lang="en-US" altLang="zh-CN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.</a:t>
            </a:r>
            <a:endParaRPr sz="2800" dirty="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2658" t="5996" r="840" b="-1"/>
          <a:stretch>
            <a:fillRect/>
          </a:stretch>
        </p:blipFill>
        <p:spPr>
          <a:xfrm>
            <a:off x="1001973" y="1047734"/>
            <a:ext cx="9793405" cy="4288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336399"/>
            <a:ext cx="10120952" cy="13797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35166" y="938550"/>
            <a:ext cx="1111863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Emotion Reasoner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2776" t="17186" r="-2776" b="-7903"/>
          <a:stretch>
            <a:fillRect/>
          </a:stretch>
        </p:blipFill>
        <p:spPr>
          <a:xfrm>
            <a:off x="108493" y="1616149"/>
            <a:ext cx="5685990" cy="51179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t="13129"/>
          <a:stretch>
            <a:fillRect/>
          </a:stretch>
        </p:blipFill>
        <p:spPr>
          <a:xfrm>
            <a:off x="6037353" y="1861719"/>
            <a:ext cx="3600917" cy="4743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56" y="2367942"/>
            <a:ext cx="5150498" cy="6572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/>
          <a:srcRect t="11985"/>
          <a:stretch>
            <a:fillRect/>
          </a:stretch>
        </p:blipFill>
        <p:spPr>
          <a:xfrm>
            <a:off x="6037353" y="3093404"/>
            <a:ext cx="3749638" cy="39501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7353" y="1288603"/>
            <a:ext cx="3778898" cy="4183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611" y="3609873"/>
            <a:ext cx="1093672" cy="3495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/>
          <a:srcRect t="14004"/>
          <a:stretch>
            <a:fillRect/>
          </a:stretch>
        </p:blipFill>
        <p:spPr>
          <a:xfrm>
            <a:off x="6823060" y="3631957"/>
            <a:ext cx="2207484" cy="40339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2995" y="4035354"/>
            <a:ext cx="799261" cy="35377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/>
          <a:srcRect t="11482"/>
          <a:stretch>
            <a:fillRect/>
          </a:stretch>
        </p:blipFill>
        <p:spPr>
          <a:xfrm>
            <a:off x="6889115" y="4052711"/>
            <a:ext cx="2144570" cy="40339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2"/>
          <a:srcRect l="2132" t="10669" b="-1"/>
          <a:stretch>
            <a:fillRect/>
          </a:stretch>
        </p:blipFill>
        <p:spPr>
          <a:xfrm>
            <a:off x="6092995" y="4627528"/>
            <a:ext cx="5150498" cy="45839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4610" y="5048282"/>
            <a:ext cx="4357451" cy="88007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2995" y="5881824"/>
            <a:ext cx="4484389" cy="8522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5580" y="1134110"/>
            <a:ext cx="111582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Response Generator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528" t="1506"/>
          <a:stretch>
            <a:fillRect/>
          </a:stretch>
        </p:blipFill>
        <p:spPr>
          <a:xfrm>
            <a:off x="430427" y="1619266"/>
            <a:ext cx="5976296" cy="47169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745" y="1601149"/>
            <a:ext cx="769017" cy="4040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/>
          <a:srcRect t="18227"/>
          <a:stretch>
            <a:fillRect/>
          </a:stretch>
        </p:blipFill>
        <p:spPr>
          <a:xfrm>
            <a:off x="7191784" y="1597445"/>
            <a:ext cx="2264564" cy="51280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/>
          <a:srcRect l="2998" t="5479" r="2868" b="6368"/>
          <a:stretch>
            <a:fillRect/>
          </a:stretch>
        </p:blipFill>
        <p:spPr>
          <a:xfrm>
            <a:off x="6394454" y="2200227"/>
            <a:ext cx="2195250" cy="44879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307841" y="3359413"/>
            <a:ext cx="2252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embedding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/>
          <a:srcRect r="4990" b="2185"/>
          <a:stretch>
            <a:fillRect/>
          </a:stretch>
        </p:blipFill>
        <p:spPr>
          <a:xfrm>
            <a:off x="8621066" y="3279203"/>
            <a:ext cx="578437" cy="51280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307841" y="3917937"/>
            <a:ext cx="6209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positional embedding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/>
          <a:srcRect l="1" t="15993" r="993"/>
          <a:stretch>
            <a:fillRect/>
          </a:stretch>
        </p:blipFill>
        <p:spPr>
          <a:xfrm>
            <a:off x="9143122" y="3932363"/>
            <a:ext cx="578436" cy="547872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307841" y="4520315"/>
            <a:ext cx="2953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 embedding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/>
          <a:srcRect r="9238"/>
          <a:stretch>
            <a:fillRect/>
          </a:stretch>
        </p:blipFill>
        <p:spPr>
          <a:xfrm>
            <a:off x="8910285" y="4455027"/>
            <a:ext cx="394412" cy="54787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0"/>
          <a:srcRect t="7968"/>
          <a:stretch>
            <a:fillRect/>
          </a:stretch>
        </p:blipFill>
        <p:spPr>
          <a:xfrm>
            <a:off x="9630131" y="4620591"/>
            <a:ext cx="1923437" cy="34938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7841" y="2789738"/>
            <a:ext cx="2958484" cy="43667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6801" y="5187379"/>
            <a:ext cx="4187358" cy="550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5580" y="1065871"/>
            <a:ext cx="111582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Response Generator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528" t="1506"/>
          <a:stretch>
            <a:fillRect/>
          </a:stretch>
        </p:blipFill>
        <p:spPr>
          <a:xfrm>
            <a:off x="430427" y="1619266"/>
            <a:ext cx="5976296" cy="47169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51" y="1201563"/>
            <a:ext cx="4245026" cy="4204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760" y="1640439"/>
            <a:ext cx="2422906" cy="4020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9856" b="2911"/>
          <a:stretch>
            <a:fillRect/>
          </a:stretch>
        </p:blipFill>
        <p:spPr>
          <a:xfrm>
            <a:off x="6099725" y="2059690"/>
            <a:ext cx="4814445" cy="8792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/>
          <a:srcRect l="2883" t="16543"/>
          <a:stretch>
            <a:fillRect/>
          </a:stretch>
        </p:blipFill>
        <p:spPr>
          <a:xfrm>
            <a:off x="6162760" y="4789159"/>
            <a:ext cx="4315427" cy="83998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/>
          <a:srcRect t="13794"/>
          <a:stretch>
            <a:fillRect/>
          </a:stretch>
        </p:blipFill>
        <p:spPr>
          <a:xfrm>
            <a:off x="6096000" y="6020629"/>
            <a:ext cx="4076700" cy="5134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/>
          <a:srcRect t="20311" b="-1"/>
          <a:stretch>
            <a:fillRect/>
          </a:stretch>
        </p:blipFill>
        <p:spPr>
          <a:xfrm>
            <a:off x="6162760" y="5670855"/>
            <a:ext cx="2397090" cy="3771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5798" y="3000695"/>
            <a:ext cx="4315427" cy="8002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3696" y="3880679"/>
            <a:ext cx="1625790" cy="341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0099" y="3849661"/>
            <a:ext cx="757410" cy="398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5798" y="4319383"/>
            <a:ext cx="723028" cy="3414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8979" y="4270648"/>
            <a:ext cx="723028" cy="42100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/>
          <a:srcRect t="4665" r="2987"/>
          <a:stretch>
            <a:fillRect/>
          </a:stretch>
        </p:blipFill>
        <p:spPr>
          <a:xfrm>
            <a:off x="7730099" y="4326170"/>
            <a:ext cx="1038461" cy="307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664" t="4707" r="2021"/>
          <a:stretch>
            <a:fillRect/>
          </a:stretch>
        </p:blipFill>
        <p:spPr>
          <a:xfrm>
            <a:off x="74920" y="1799770"/>
            <a:ext cx="12042160" cy="36721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250</Words>
  <Application>Microsoft Office PowerPoint</Application>
  <PresentationFormat>宽屏</PresentationFormat>
  <Paragraphs>54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Times New Roman Regular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Conclusion 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窦 紫聪</cp:lastModifiedBy>
  <cp:revision>1500</cp:revision>
  <dcterms:created xsi:type="dcterms:W3CDTF">2021-11-30T11:42:00Z</dcterms:created>
  <dcterms:modified xsi:type="dcterms:W3CDTF">2021-12-07T05:23:42Z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7AC55A9649234C1F91033434A6D75D3E</vt:lpwstr>
  </property>
</Properties>
</file>